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ED54-26EA-4E17-974E-C4B01297B2BF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2257-C724-4F66-9D4A-53841CD2929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7556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ED54-26EA-4E17-974E-C4B01297B2BF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2257-C724-4F66-9D4A-53841CD2929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3673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ED54-26EA-4E17-974E-C4B01297B2BF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2257-C724-4F66-9D4A-53841CD2929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090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ED54-26EA-4E17-974E-C4B01297B2BF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2257-C724-4F66-9D4A-53841CD2929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4880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ED54-26EA-4E17-974E-C4B01297B2BF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2257-C724-4F66-9D4A-53841CD2929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8539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ED54-26EA-4E17-974E-C4B01297B2BF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2257-C724-4F66-9D4A-53841CD2929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652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ED54-26EA-4E17-974E-C4B01297B2BF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2257-C724-4F66-9D4A-53841CD2929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285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ED54-26EA-4E17-974E-C4B01297B2BF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2257-C724-4F66-9D4A-53841CD2929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0707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ED54-26EA-4E17-974E-C4B01297B2BF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2257-C724-4F66-9D4A-53841CD2929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8059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ED54-26EA-4E17-974E-C4B01297B2BF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2257-C724-4F66-9D4A-53841CD2929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324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ED54-26EA-4E17-974E-C4B01297B2BF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2257-C724-4F66-9D4A-53841CD2929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240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2ED54-26EA-4E17-974E-C4B01297B2BF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2257-C724-4F66-9D4A-53841CD2929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9915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576064"/>
          </a:xfrm>
        </p:spPr>
        <p:txBody>
          <a:bodyPr>
            <a:normAutofit/>
          </a:bodyPr>
          <a:lstStyle/>
          <a:p>
            <a:r>
              <a:rPr lang="en-SG" sz="2400" dirty="0" smtClean="0">
                <a:latin typeface="Arial" pitchFamily="34" charset="0"/>
                <a:cs typeface="Arial" pitchFamily="34" charset="0"/>
              </a:rPr>
              <a:t>Aquaculture</a:t>
            </a:r>
            <a:endParaRPr lang="en-SG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352928" cy="5472608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SG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SG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ish farming practices are called aquaculture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SG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SG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Species that can be farmed successfully include salmon, trout, carp, turbot and mullet.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SG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SG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facilities can range from artificial ponds to reservoirs to cages in natural lakes and coastal seas. 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Problems in planning and management: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Finding suitable sites------------</a:t>
            </a:r>
            <a:r>
              <a:rPr lang="en-SG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water supply and waste disposal.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Water supply----------may require fresh water, salt water or may grow in  both 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SG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Maintaining suitable physical and chemical conditions-----temperature, concentration of oxygen and ammonia</a:t>
            </a:r>
          </a:p>
          <a:p>
            <a:pPr algn="l"/>
            <a:endParaRPr lang="en-SG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Food supply-----------</a:t>
            </a:r>
            <a:r>
              <a:rPr lang="en-SG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high primary productivity is important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Disposal of waste------------fish excreta, uneaten food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Diseases of fish--------------</a:t>
            </a:r>
            <a:r>
              <a:rPr lang="en-SG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 spread rapidly because of high fish density</a:t>
            </a: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SG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08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SG" sz="1800" b="1" dirty="0" smtClean="0">
                <a:latin typeface="Arial" pitchFamily="34" charset="0"/>
                <a:cs typeface="Arial" pitchFamily="34" charset="0"/>
              </a:rPr>
              <a:t>Food supply for the farmed fish:</a:t>
            </a:r>
          </a:p>
          <a:p>
            <a:pPr marL="0" indent="0">
              <a:buNone/>
            </a:pPr>
            <a:endParaRPr lang="en-SG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Most of the fish species we eat are carnivores.</a:t>
            </a:r>
          </a:p>
          <a:p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>
                <a:latin typeface="Arial" pitchFamily="34" charset="0"/>
                <a:cs typeface="Arial" pitchFamily="34" charset="0"/>
              </a:rPr>
              <a:t>N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eed to consider food for the larvae as well as the adults. </a:t>
            </a:r>
          </a:p>
          <a:p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>
                <a:latin typeface="Arial" pitchFamily="34" charset="0"/>
                <a:cs typeface="Arial" pitchFamily="34" charset="0"/>
              </a:rPr>
              <a:t>F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ish larvae have different food requirements from the adults.</a:t>
            </a:r>
          </a:p>
          <a:p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Aquaculture can be either </a:t>
            </a:r>
            <a:r>
              <a:rPr lang="en-SG" sz="1800" b="1" dirty="0" smtClean="0">
                <a:latin typeface="Arial" pitchFamily="34" charset="0"/>
                <a:cs typeface="Arial" pitchFamily="34" charset="0"/>
              </a:rPr>
              <a:t>extensive or intensive.</a:t>
            </a:r>
          </a:p>
          <a:p>
            <a:pPr marL="0" indent="0">
              <a:buNone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SG" sz="1800" b="1" dirty="0" smtClean="0">
                <a:latin typeface="Arial" pitchFamily="34" charset="0"/>
                <a:cs typeface="Arial" pitchFamily="34" charset="0"/>
              </a:rPr>
              <a:t>Extensive Aquaculture:</a:t>
            </a:r>
          </a:p>
          <a:p>
            <a:pPr marL="0" indent="0">
              <a:buNone/>
            </a:pPr>
            <a:endParaRPr lang="en-SG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Rely on natural food chains to supply food to the fish.</a:t>
            </a:r>
          </a:p>
          <a:p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>
                <a:latin typeface="Arial" pitchFamily="34" charset="0"/>
                <a:cs typeface="Arial" pitchFamily="34" charset="0"/>
              </a:rPr>
              <a:t>M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aintain high primary productivity.</a:t>
            </a:r>
          </a:p>
          <a:p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Maintain high nutrient status by adding inorganic fertilizer or organic manure.</a:t>
            </a:r>
          </a:p>
          <a:p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Yields are higher in extensive aquaculture than from natural lakes and oceans.</a:t>
            </a:r>
          </a:p>
          <a:p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Not because of the fertilizer addition but also because the fish are protected from predators.</a:t>
            </a:r>
          </a:p>
          <a:p>
            <a:pPr marL="0" indent="0">
              <a:buNone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SG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559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SG" sz="1800" b="1" dirty="0" smtClean="0">
                <a:latin typeface="Arial" pitchFamily="34" charset="0"/>
                <a:cs typeface="Arial" pitchFamily="34" charset="0"/>
              </a:rPr>
              <a:t>Intensive aquaculture</a:t>
            </a:r>
          </a:p>
          <a:p>
            <a:pPr marL="0" indent="0">
              <a:buNone/>
            </a:pPr>
            <a:endParaRPr lang="en-SG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All the food for the fish-larvae and adults-is obtained from elsewhere and fed to them.</a:t>
            </a:r>
          </a:p>
          <a:p>
            <a:pPr marL="0" indent="0">
              <a:buNone/>
            </a:pPr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Food for the larvae are zooplankton, small crustacean, microalgae, mixtures of yeast and algae.</a:t>
            </a:r>
          </a:p>
          <a:p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Adult fish (apart from the few herbivorous species) are usually fed on fishmeal.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SG" sz="1800" dirty="0">
                <a:latin typeface="Arial" pitchFamily="34" charset="0"/>
                <a:cs typeface="Arial" pitchFamily="34" charset="0"/>
              </a:rPr>
              <a:t>F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ishmeal is made from species that humans do not normally eat, and from parts left over, for example from fish canning factories.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Feeds composed of up to 50% plant materials have been recommended for some carnivorous fish.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Omnivorous fish can thrive on a diet much higher in plant material, e.g. on about 90% meal from soybean and grain, and only 10% fishmeal.</a:t>
            </a:r>
            <a:endParaRPr lang="en-SG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01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Conclusion</a:t>
            </a: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>
                <a:latin typeface="Arial" pitchFamily="34" charset="0"/>
                <a:cs typeface="Arial" pitchFamily="34" charset="0"/>
              </a:rPr>
              <a:t>A</a:t>
            </a:r>
            <a:r>
              <a:rPr lang="en-SG" sz="1800" dirty="0" smtClean="0">
                <a:latin typeface="Arial" pitchFamily="34" charset="0"/>
                <a:cs typeface="Arial" pitchFamily="34" charset="0"/>
              </a:rPr>
              <a:t>quaculture future expansion-------depends on food supply for the fish------which is one of the major ecological problems. 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Aquaculture will expand substantially in the future. </a:t>
            </a:r>
          </a:p>
          <a:p>
            <a:endParaRPr lang="en-SG" sz="1800" dirty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Not yet possible to predict with confidence whether it will in due course overtake ocean fishing as the major source of fish for human food.</a:t>
            </a:r>
          </a:p>
        </p:txBody>
      </p:sp>
    </p:spTree>
    <p:extLst>
      <p:ext uri="{BB962C8B-B14F-4D97-AF65-F5344CB8AC3E}">
        <p14:creationId xmlns:p14="http://schemas.microsoft.com/office/powerpoint/2010/main" val="3452513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418</Words>
  <Application>Microsoft Office PowerPoint</Application>
  <PresentationFormat>On-screen Show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Aquaculture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Zaira Ahmad</dc:creator>
  <cp:lastModifiedBy>Zaira Ahmad</cp:lastModifiedBy>
  <cp:revision>8</cp:revision>
  <dcterms:created xsi:type="dcterms:W3CDTF">2020-03-18T11:29:06Z</dcterms:created>
  <dcterms:modified xsi:type="dcterms:W3CDTF">2020-03-18T13:49:20Z</dcterms:modified>
</cp:coreProperties>
</file>